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01.04.2018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01.04.2018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01.04.2018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01.04.2018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01.04.2018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01.04.2018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01.04.2018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01.04.2018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csenet.org/js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836713"/>
            <a:ext cx="7772400" cy="2763738"/>
          </a:xfrm>
        </p:spPr>
        <p:txBody>
          <a:bodyPr>
            <a:normAutofit fontScale="90000"/>
          </a:bodyPr>
          <a:lstStyle/>
          <a:p>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al-</a:t>
            </a:r>
            <a:r>
              <a:rPr lang="en-US" sz="2800" b="1" dirty="0" err="1" smtClean="0">
                <a:latin typeface="Times New Roman" pitchFamily="18" charset="0"/>
                <a:cs typeface="Times New Roman" pitchFamily="18" charset="0"/>
              </a:rPr>
              <a:t>Farabi</a:t>
            </a:r>
            <a:r>
              <a:rPr lang="en-US" sz="2800" b="1" dirty="0" smtClean="0">
                <a:latin typeface="Times New Roman" pitchFamily="18" charset="0"/>
                <a:cs typeface="Times New Roman" pitchFamily="18" charset="0"/>
              </a:rPr>
              <a:t> Kazakh National University</a:t>
            </a:r>
            <a:br>
              <a:rPr lang="en-US" sz="2800" b="1" dirty="0" smtClean="0">
                <a:latin typeface="Times New Roman" pitchFamily="18" charset="0"/>
                <a:cs typeface="Times New Roman" pitchFamily="18" charset="0"/>
              </a:rPr>
            </a:br>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r>
              <a:rPr lang="en-US" sz="2800" b="1" dirty="0" smtClean="0">
                <a:latin typeface="Times New Roman" pitchFamily="18" charset="0"/>
                <a:cs typeface="Times New Roman" pitchFamily="18" charset="0"/>
              </a:rPr>
              <a:t>Theory of scientific activity of higher education. Research work of students. RWS</a:t>
            </a:r>
            <a:endParaRPr lang="ru-RU" sz="28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a:bodyPr>
          <a:lstStyle/>
          <a:p>
            <a:r>
              <a:rPr lang="en-US" sz="2800" b="1" dirty="0" smtClean="0">
                <a:solidFill>
                  <a:schemeClr val="tx1"/>
                </a:solidFill>
                <a:latin typeface="Times New Roman" pitchFamily="18" charset="0"/>
                <a:cs typeface="Times New Roman" pitchFamily="18" charset="0"/>
              </a:rPr>
              <a:t>lecture12</a:t>
            </a:r>
            <a:endParaRPr lang="ru-RU" sz="28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950330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en-US" dirty="0" smtClean="0"/>
              <a:t>Solve cognitive and practical tasks; develop effective communication skills, working in groups (teams). Research skills ( problem identifying, information collecting, observation, experiment conducting, problem analysis, hypothesis proposing and generalization) are formed in students; systematic thinking, attention, imagination and memory are developed.</a:t>
            </a:r>
            <a:endParaRPr lang="ru-RU" dirty="0"/>
          </a:p>
        </p:txBody>
      </p:sp>
    </p:spTree>
    <p:extLst>
      <p:ext uri="{BB962C8B-B14F-4D97-AF65-F5344CB8AC3E}">
        <p14:creationId xmlns:p14="http://schemas.microsoft.com/office/powerpoint/2010/main" val="514538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en-US" dirty="0" smtClean="0"/>
              <a:t>Project method technology application can successfully solve the following difficulties and learning problems: low motivation to learn; low cognitive activity, low practical orientation of the educational process; self-realization mechanism formation, the ability to integrate knowledge from all areas.</a:t>
            </a:r>
            <a:endParaRPr lang="ru-RU" dirty="0"/>
          </a:p>
        </p:txBody>
      </p:sp>
    </p:spTree>
    <p:extLst>
      <p:ext uri="{BB962C8B-B14F-4D97-AF65-F5344CB8AC3E}">
        <p14:creationId xmlns:p14="http://schemas.microsoft.com/office/powerpoint/2010/main" val="3430647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Literature</a:t>
            </a:r>
            <a:endParaRPr lang="ru-RU" dirty="0"/>
          </a:p>
        </p:txBody>
      </p:sp>
      <p:sp>
        <p:nvSpPr>
          <p:cNvPr id="3" name="Объект 2"/>
          <p:cNvSpPr>
            <a:spLocks noGrp="1"/>
          </p:cNvSpPr>
          <p:nvPr>
            <p:ph idx="1"/>
          </p:nvPr>
        </p:nvSpPr>
        <p:spPr/>
        <p:txBody>
          <a:bodyPr/>
          <a:lstStyle/>
          <a:p>
            <a:r>
              <a:rPr lang="en-US" dirty="0" smtClean="0"/>
              <a:t>1. </a:t>
            </a:r>
            <a:r>
              <a:rPr lang="en-US" dirty="0" smtClean="0">
                <a:hlinkClick r:id="rId2"/>
              </a:rPr>
              <a:t>www.ccsenet.org/jsd</a:t>
            </a:r>
            <a:r>
              <a:rPr lang="en-US" dirty="0" smtClean="0"/>
              <a:t>. Journal of sustainable Development Vol. 8,# 6, 2015</a:t>
            </a:r>
          </a:p>
          <a:p>
            <a:pPr marL="0" indent="0">
              <a:buNone/>
            </a:pPr>
            <a:r>
              <a:rPr lang="en-US" dirty="0" smtClean="0"/>
              <a:t>Organization of Educational and Research Project Activity of University Students </a:t>
            </a:r>
            <a:endParaRPr lang="ru-RU" dirty="0"/>
          </a:p>
        </p:txBody>
      </p:sp>
    </p:spTree>
    <p:extLst>
      <p:ext uri="{BB962C8B-B14F-4D97-AF65-F5344CB8AC3E}">
        <p14:creationId xmlns:p14="http://schemas.microsoft.com/office/powerpoint/2010/main" val="746474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b="1" dirty="0" smtClean="0"/>
              <a:t>Thank you for attention!</a:t>
            </a:r>
          </a:p>
          <a:p>
            <a:endParaRPr lang="ru-RU" dirty="0"/>
          </a:p>
        </p:txBody>
      </p:sp>
    </p:spTree>
    <p:extLst>
      <p:ext uri="{BB962C8B-B14F-4D97-AF65-F5344CB8AC3E}">
        <p14:creationId xmlns:p14="http://schemas.microsoft.com/office/powerpoint/2010/main" val="26417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just">
              <a:buNone/>
            </a:pPr>
            <a:r>
              <a:rPr lang="en-US" sz="2800" dirty="0" smtClean="0">
                <a:latin typeface="Times New Roman" pitchFamily="18" charset="0"/>
                <a:cs typeface="Times New Roman" pitchFamily="18" charset="0"/>
              </a:rPr>
              <a:t>The higher education system is undergoing a phase of modernization caused by changes in socio-economic and political life of society.</a:t>
            </a:r>
          </a:p>
          <a:p>
            <a:pPr marL="0" indent="0" algn="just">
              <a:buNone/>
            </a:pPr>
            <a:r>
              <a:rPr lang="en-US" sz="2800" dirty="0" smtClean="0">
                <a:latin typeface="Times New Roman" pitchFamily="18" charset="0"/>
                <a:cs typeface="Times New Roman" pitchFamily="18" charset="0"/>
              </a:rPr>
              <a:t>This stage of science-intensive industries development doesn’t require from students just mechanical, monotonous fulfillment of the work, but requires the use of elements of research and development activities at each workplace to solve business challenges, for better workflow-management, to ensure the productive workforce members’ interaction</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3260631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buNone/>
            </a:pPr>
            <a:r>
              <a:rPr lang="en-US" sz="2800" dirty="0" smtClean="0">
                <a:latin typeface="Times New Roman" pitchFamily="18" charset="0"/>
                <a:cs typeface="Times New Roman" pitchFamily="18" charset="0"/>
              </a:rPr>
              <a:t>Research </a:t>
            </a:r>
            <a:r>
              <a:rPr lang="en-US" sz="2800" dirty="0">
                <a:latin typeface="Times New Roman" pitchFamily="18" charset="0"/>
                <a:cs typeface="Times New Roman" pitchFamily="18" charset="0"/>
              </a:rPr>
              <a:t>and design skills, as an element of professional education, develop management qualities: being initiative, </a:t>
            </a:r>
            <a:r>
              <a:rPr lang="en-US" sz="2800" dirty="0" err="1">
                <a:latin typeface="Times New Roman" pitchFamily="18" charset="0"/>
                <a:cs typeface="Times New Roman" pitchFamily="18" charset="0"/>
              </a:rPr>
              <a:t>resourcefullness</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high social and industrial adaptation of graduates of technical specialties. </a:t>
            </a:r>
          </a:p>
          <a:p>
            <a:pPr marL="0" indent="0">
              <a:buNone/>
            </a:pPr>
            <a:endParaRPr lang="ru-RU" sz="2800" b="1" dirty="0">
              <a:latin typeface="Times New Roman" pitchFamily="18" charset="0"/>
              <a:cs typeface="Times New Roman" pitchFamily="18" charset="0"/>
            </a:endParaRPr>
          </a:p>
          <a:p>
            <a:endParaRPr lang="ru-RU" sz="2800" dirty="0"/>
          </a:p>
        </p:txBody>
      </p:sp>
    </p:spTree>
    <p:extLst>
      <p:ext uri="{BB962C8B-B14F-4D97-AF65-F5344CB8AC3E}">
        <p14:creationId xmlns:p14="http://schemas.microsoft.com/office/powerpoint/2010/main" val="3392213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2400" b="1" dirty="0">
                <a:latin typeface="Times New Roman" pitchFamily="18" charset="0"/>
                <a:cs typeface="Times New Roman" pitchFamily="18" charset="0"/>
              </a:rPr>
              <a:t>The technology of Problem-based learning in the Student’s Educational Research Project Activity</a:t>
            </a:r>
            <a:br>
              <a:rPr lang="en-US" sz="2400" b="1" dirty="0">
                <a:latin typeface="Times New Roman" pitchFamily="18" charset="0"/>
                <a:cs typeface="Times New Roman" pitchFamily="18" charset="0"/>
              </a:rPr>
            </a:br>
            <a:endParaRPr lang="ru-RU" sz="2400" dirty="0"/>
          </a:p>
        </p:txBody>
      </p:sp>
      <p:sp>
        <p:nvSpPr>
          <p:cNvPr id="3" name="Объект 2"/>
          <p:cNvSpPr>
            <a:spLocks noGrp="1"/>
          </p:cNvSpPr>
          <p:nvPr>
            <p:ph idx="1"/>
          </p:nvPr>
        </p:nvSpPr>
        <p:spPr/>
        <p:txBody>
          <a:bodyPr>
            <a:normAutofit/>
          </a:bodyPr>
          <a:lstStyle/>
          <a:p>
            <a:pPr marL="0" indent="0" algn="just">
              <a:buNone/>
            </a:pPr>
            <a:r>
              <a:rPr lang="en-US" sz="2800" dirty="0" smtClean="0">
                <a:latin typeface="Times New Roman" pitchFamily="18" charset="0"/>
                <a:cs typeface="Times New Roman" pitchFamily="18" charset="0"/>
              </a:rPr>
              <a:t>The technology of PBL is based on the theoretical positions of the American philosopher, psychologist and educator D. Dewey. Today, under PBL misunderstood such organization of training sessions, which involves the creation of problem situations under supervision of the adviser and active independent activity of pupils on their solution, resulting to creative process is represented as the solution of unusual scientific and educational tasks by non-standard methods.</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162887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Autofit/>
          </a:bodyPr>
          <a:lstStyle/>
          <a:p>
            <a:pPr marL="0" indent="0">
              <a:buNone/>
            </a:pPr>
            <a:r>
              <a:rPr lang="en-US" sz="2800" u="sng" dirty="0" smtClean="0">
                <a:latin typeface="Times New Roman" pitchFamily="18" charset="0"/>
                <a:cs typeface="Times New Roman" pitchFamily="18" charset="0"/>
              </a:rPr>
              <a:t>The main psycho-pedagogical goal of PBL-</a:t>
            </a:r>
            <a:r>
              <a:rPr lang="en-US" sz="2800" dirty="0" smtClean="0">
                <a:latin typeface="Times New Roman" pitchFamily="18" charset="0"/>
                <a:cs typeface="Times New Roman" pitchFamily="18" charset="0"/>
              </a:rPr>
              <a:t> </a:t>
            </a:r>
          </a:p>
          <a:p>
            <a:pPr marL="0" indent="0">
              <a:buNone/>
            </a:pPr>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he development of cognitive and creative abilities of students.</a:t>
            </a:r>
          </a:p>
          <a:p>
            <a:pPr marL="0" indent="0">
              <a:buNone/>
            </a:pPr>
            <a:r>
              <a:rPr lang="en-US" sz="2800" dirty="0" smtClean="0">
                <a:latin typeface="Times New Roman" pitchFamily="18" charset="0"/>
                <a:cs typeface="Times New Roman" pitchFamily="18" charset="0"/>
              </a:rPr>
              <a:t>Depending on the level of students’ personal readiness types of research activities can be differentiated on the following levels:</a:t>
            </a:r>
          </a:p>
          <a:p>
            <a:pPr marL="0" indent="0">
              <a:buNone/>
            </a:pPr>
            <a:r>
              <a:rPr lang="en-US" sz="2800" dirty="0" smtClean="0">
                <a:latin typeface="Times New Roman" pitchFamily="18" charset="0"/>
                <a:cs typeface="Times New Roman" pitchFamily="18" charset="0"/>
              </a:rPr>
              <a:t>1</a:t>
            </a:r>
            <a:r>
              <a:rPr lang="en-US" sz="2800" baseline="30000" dirty="0" smtClean="0">
                <a:latin typeface="Times New Roman" pitchFamily="18" charset="0"/>
                <a:cs typeface="Times New Roman" pitchFamily="18" charset="0"/>
              </a:rPr>
              <a:t>st</a:t>
            </a:r>
            <a:r>
              <a:rPr lang="en-US" sz="2800" dirty="0" smtClean="0">
                <a:latin typeface="Times New Roman" pitchFamily="18" charset="0"/>
                <a:cs typeface="Times New Roman" pitchFamily="18" charset="0"/>
              </a:rPr>
              <a:t> level (introductory)-teacher poses the problem, formulates and directs the students’ activity in its decision. </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649650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en-US" dirty="0">
                <a:latin typeface="Times New Roman" pitchFamily="18" charset="0"/>
                <a:cs typeface="Times New Roman" pitchFamily="18" charset="0"/>
              </a:rPr>
              <a:t>This level is used at the beginning of special subjects’ study, when the level of development of professional knowledge is low and students are not </a:t>
            </a:r>
            <a:r>
              <a:rPr lang="en-US" dirty="0" err="1">
                <a:latin typeface="Times New Roman" pitchFamily="18" charset="0"/>
                <a:cs typeface="Times New Roman" pitchFamily="18" charset="0"/>
              </a:rPr>
              <a:t>independetly</a:t>
            </a:r>
            <a:r>
              <a:rPr lang="en-US" dirty="0">
                <a:latin typeface="Times New Roman" pitchFamily="18" charset="0"/>
                <a:cs typeface="Times New Roman" pitchFamily="18" charset="0"/>
              </a:rPr>
              <a:t> to work on it</a:t>
            </a:r>
            <a:r>
              <a:rPr lang="en-US" dirty="0" smtClean="0">
                <a:latin typeface="Times New Roman" pitchFamily="18" charset="0"/>
                <a:cs typeface="Times New Roman" pitchFamily="18" charset="0"/>
              </a:rPr>
              <a:t>. For example, at the beginning of the lecture, students are encouraged to listen to the new training material carefully and at the end of his or her presentation to suggest their own definition of revisited professional concepts. </a:t>
            </a:r>
            <a:endParaRPr lang="ru-RU" dirty="0"/>
          </a:p>
        </p:txBody>
      </p:sp>
    </p:spTree>
    <p:extLst>
      <p:ext uri="{BB962C8B-B14F-4D97-AF65-F5344CB8AC3E}">
        <p14:creationId xmlns:p14="http://schemas.microsoft.com/office/powerpoint/2010/main" val="2163806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marL="0" indent="0">
              <a:buNone/>
            </a:pPr>
            <a:r>
              <a:rPr lang="en-US" dirty="0" smtClean="0"/>
              <a:t>And the teacher, summarizing all the answers, give the correct definition, which students should learn.</a:t>
            </a:r>
          </a:p>
          <a:p>
            <a:pPr marL="0" indent="0">
              <a:buNone/>
            </a:pPr>
            <a:r>
              <a:rPr lang="en-US" dirty="0" smtClean="0"/>
              <a:t>2</a:t>
            </a:r>
            <a:r>
              <a:rPr lang="en-US" baseline="30000" dirty="0" smtClean="0"/>
              <a:t>nd</a:t>
            </a:r>
            <a:r>
              <a:rPr lang="en-US" dirty="0" smtClean="0"/>
              <a:t> level (reproductive)-the teacher indicates a problem and students independently formulate and solve it. This model is used when there is sufficient accumulation of professional knowledge and students are ready to work independently in a simple problem  situations in </a:t>
            </a:r>
            <a:endParaRPr lang="ru-RU" dirty="0"/>
          </a:p>
        </p:txBody>
      </p:sp>
    </p:spTree>
    <p:extLst>
      <p:ext uri="{BB962C8B-B14F-4D97-AF65-F5344CB8AC3E}">
        <p14:creationId xmlns:p14="http://schemas.microsoft.com/office/powerpoint/2010/main" val="572340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Autofit/>
          </a:bodyPr>
          <a:lstStyle/>
          <a:p>
            <a:r>
              <a:rPr lang="en-US" sz="2800" dirty="0"/>
              <a:t>g</a:t>
            </a:r>
            <a:r>
              <a:rPr lang="en-US" sz="2800" dirty="0" smtClean="0"/>
              <a:t>roups and individually. This level is used when performing practical work and students are invited to resolve a particular situation on manufacture basing on their theoretical knowledge.</a:t>
            </a:r>
          </a:p>
          <a:p>
            <a:r>
              <a:rPr lang="en-US" sz="2800" dirty="0" smtClean="0"/>
              <a:t>3</a:t>
            </a:r>
            <a:r>
              <a:rPr lang="en-US" sz="2800" baseline="30000" dirty="0" smtClean="0"/>
              <a:t>rd</a:t>
            </a:r>
            <a:r>
              <a:rPr lang="en-US" sz="2800" dirty="0" smtClean="0"/>
              <a:t> level (productive)-students discover themselves, formulate and solve the problem.</a:t>
            </a:r>
          </a:p>
          <a:p>
            <a:pPr marL="0" indent="0">
              <a:buNone/>
            </a:pPr>
            <a:r>
              <a:rPr lang="en-US" sz="2800" dirty="0" smtClean="0"/>
              <a:t>The most effectively PBL is implemented through the students’ research work during the course and diploma projects doing, </a:t>
            </a:r>
            <a:endParaRPr lang="ru-RU" sz="2800" dirty="0"/>
          </a:p>
        </p:txBody>
      </p:sp>
    </p:spTree>
    <p:extLst>
      <p:ext uri="{BB962C8B-B14F-4D97-AF65-F5344CB8AC3E}">
        <p14:creationId xmlns:p14="http://schemas.microsoft.com/office/powerpoint/2010/main" val="2519498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a:bodyPr>
          <a:lstStyle/>
          <a:p>
            <a:r>
              <a:rPr lang="en-US" dirty="0"/>
              <a:t>as well as comprehensive practical work fulfilling, during which they </a:t>
            </a:r>
            <a:r>
              <a:rPr lang="en-US" dirty="0">
                <a:latin typeface="Times New Roman" pitchFamily="18" charset="0"/>
                <a:cs typeface="Times New Roman" pitchFamily="18" charset="0"/>
              </a:rPr>
              <a:t>undergo</a:t>
            </a:r>
            <a:r>
              <a:rPr lang="en-US" dirty="0"/>
              <a:t> all the stages of professional thinking forming</a:t>
            </a:r>
            <a:r>
              <a:rPr lang="en-US" dirty="0" smtClean="0"/>
              <a:t>.</a:t>
            </a:r>
            <a:endParaRPr lang="ru-RU" dirty="0"/>
          </a:p>
          <a:p>
            <a:pPr marL="0" indent="0" algn="ctr">
              <a:buNone/>
            </a:pPr>
            <a:r>
              <a:rPr lang="en-US" sz="2800" b="1" dirty="0" smtClean="0">
                <a:latin typeface="Times New Roman" pitchFamily="18" charset="0"/>
                <a:cs typeface="Times New Roman" pitchFamily="18" charset="0"/>
              </a:rPr>
              <a:t>Projects’ Method</a:t>
            </a:r>
          </a:p>
          <a:p>
            <a:pPr marL="0" indent="0">
              <a:buNone/>
            </a:pPr>
            <a:r>
              <a:rPr lang="en-US" sz="2800" dirty="0" smtClean="0">
                <a:latin typeface="Times New Roman" pitchFamily="18" charset="0"/>
                <a:cs typeface="Times New Roman" pitchFamily="18" charset="0"/>
              </a:rPr>
              <a:t>PBL technology is complemented by projects method, allowing unleash the students’ creativity to transfer acquired knowledge and developed competencies in practical activity. The goal of project-based learning is to create conditions under which students acquire the missing knowledge from different sources, learn to use the acquired knowledge to </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404257454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652</Words>
  <Application>Microsoft Office PowerPoint</Application>
  <PresentationFormat>Экран (4:3)</PresentationFormat>
  <Paragraphs>28</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 al-Farabi Kazakh National University    Theory of scientific activity of higher education. Research work of students. RWS</vt:lpstr>
      <vt:lpstr>Презентация PowerPoint</vt:lpstr>
      <vt:lpstr>Презентация PowerPoint</vt:lpstr>
      <vt:lpstr>The technology of Problem-based learning in the Student’s Educational Research Project Activity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Literature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scientific activity of higher education</dc:title>
  <dc:creator>Asus</dc:creator>
  <cp:lastModifiedBy>Asus</cp:lastModifiedBy>
  <cp:revision>12</cp:revision>
  <dcterms:created xsi:type="dcterms:W3CDTF">2018-04-01T14:45:46Z</dcterms:created>
  <dcterms:modified xsi:type="dcterms:W3CDTF">2018-04-01T16:30:01Z</dcterms:modified>
</cp:coreProperties>
</file>